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0" r:id="rId1"/>
  </p:sldMasterIdLst>
  <p:sldIdLst>
    <p:sldId id="256" r:id="rId2"/>
    <p:sldId id="265" r:id="rId3"/>
    <p:sldId id="273" r:id="rId4"/>
    <p:sldId id="278" r:id="rId5"/>
    <p:sldId id="257" r:id="rId6"/>
    <p:sldId id="259" r:id="rId7"/>
    <p:sldId id="258" r:id="rId8"/>
    <p:sldId id="279" r:id="rId9"/>
    <p:sldId id="271" r:id="rId10"/>
    <p:sldId id="269" r:id="rId11"/>
    <p:sldId id="272" r:id="rId12"/>
    <p:sldId id="28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3" autoAdjust="0"/>
    <p:restoredTop sz="94660"/>
  </p:normalViewPr>
  <p:slideViewPr>
    <p:cSldViewPr>
      <p:cViewPr varScale="1">
        <p:scale>
          <a:sx n="55" d="100"/>
          <a:sy n="55" d="100"/>
        </p:scale>
        <p:origin x="105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Восток</c:v>
                </c:pt>
              </c:strCache>
            </c:strRef>
          </c:tx>
          <c:dPt>
            <c:idx val="1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CEA-4035-9E14-EF70D5E52F90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Очищенный бензин</c:v>
                </c:pt>
                <c:pt idx="1">
                  <c:v>Биоэтанол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EA-4035-9E14-EF70D5E52F9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600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694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9081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808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1259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909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489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97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37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889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618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083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679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09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092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246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652BE-88C8-4A56-BD3F-F3F44063435A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C3CA50-C64C-4036-8016-1EF9656334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801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  <p:sldLayoutId id="2147484272" r:id="rId12"/>
    <p:sldLayoutId id="2147484273" r:id="rId13"/>
    <p:sldLayoutId id="2147484274" r:id="rId14"/>
    <p:sldLayoutId id="2147484275" r:id="rId15"/>
    <p:sldLayoutId id="21474842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96752"/>
            <a:ext cx="7630616" cy="216024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dirty="0">
                <a:solidFill>
                  <a:schemeClr val="accent2"/>
                </a:solidFill>
              </a:rPr>
              <a:t/>
            </a:r>
            <a:br>
              <a:rPr lang="ru-RU" dirty="0">
                <a:solidFill>
                  <a:schemeClr val="accent2"/>
                </a:solidFill>
              </a:rPr>
            </a:br>
            <a:r>
              <a:rPr lang="ru-RU" sz="3600" dirty="0" smtClean="0">
                <a:solidFill>
                  <a:schemeClr val="accent2"/>
                </a:solidFill>
              </a:rPr>
              <a:t>Методическая разработка</a:t>
            </a:r>
            <a:br>
              <a:rPr lang="ru-RU" sz="3600" dirty="0" smtClean="0">
                <a:solidFill>
                  <a:schemeClr val="accent2"/>
                </a:solidFill>
              </a:rPr>
            </a:br>
            <a:r>
              <a:rPr lang="ru-RU" sz="3600" dirty="0" smtClean="0">
                <a:solidFill>
                  <a:schemeClr val="accent2"/>
                </a:solidFill>
              </a:rPr>
              <a:t>Биоэнергетический </a:t>
            </a:r>
            <a:r>
              <a:rPr 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</a:t>
            </a:r>
            <a:br>
              <a:rPr lang="ru-RU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2"/>
                </a:solidFill>
              </a:rPr>
              <a:t>«Феникс»</a:t>
            </a:r>
            <a:r>
              <a:rPr lang="ru-RU" sz="3600" dirty="0" smtClean="0">
                <a:solidFill>
                  <a:schemeClr val="accent2"/>
                </a:solidFill>
              </a:rPr>
              <a:t/>
            </a:r>
            <a:br>
              <a:rPr lang="ru-RU" sz="3600" dirty="0" smtClean="0">
                <a:solidFill>
                  <a:schemeClr val="accent2"/>
                </a:solidFill>
              </a:rPr>
            </a:br>
            <a:endParaRPr lang="ru-RU" sz="3600" b="0" dirty="0">
              <a:solidFill>
                <a:schemeClr val="accent2"/>
              </a:solidFill>
            </a:endParaRPr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4427984" y="4311680"/>
            <a:ext cx="45365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Сапожников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Михаил Александрович, </a:t>
            </a:r>
            <a:endParaRPr kumimoji="0" lang="ru-RU" sz="2400" b="0" i="0" u="none" strike="noStrike" cap="none" normalizeH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Педагог ДО МБОУ ДО ЦДТТ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573016"/>
            <a:ext cx="3701697" cy="3096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1818" y="3645024"/>
            <a:ext cx="3600400" cy="249289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Основными частями модели являются ёмкость объёмом 1 л. и горелка.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раор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88640"/>
            <a:ext cx="4968552" cy="48968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" descr="Описание: F:\перспектива 12.jpg"/>
          <p:cNvPicPr>
            <a:picLocks noChangeAspect="1" noChangeArrowheads="1"/>
          </p:cNvPicPr>
          <p:nvPr/>
        </p:nvPicPr>
        <p:blipFill>
          <a:blip r:embed="rId2" cstate="print"/>
          <a:srcRect l="9296" t="37180" r="24039" b="20512"/>
          <a:stretch>
            <a:fillRect/>
          </a:stretch>
        </p:blipFill>
        <p:spPr bwMode="auto">
          <a:xfrm>
            <a:off x="899592" y="620688"/>
            <a:ext cx="5904656" cy="542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395" y="14106"/>
            <a:ext cx="6347713" cy="1320800"/>
          </a:xfrm>
        </p:spPr>
        <p:txBody>
          <a:bodyPr/>
          <a:lstStyle/>
          <a:p>
            <a:r>
              <a:rPr lang="ru-RU" b="1" dirty="0" smtClean="0"/>
              <a:t>Развитие проекта: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395" y="908720"/>
            <a:ext cx="7346777" cy="496855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При должной разработке проекта будет развиваться </a:t>
            </a:r>
            <a:r>
              <a:rPr lang="ru-RU" sz="2400" b="1" dirty="0" smtClean="0">
                <a:solidFill>
                  <a:schemeClr val="tx1"/>
                </a:solidFill>
              </a:rPr>
              <a:t>агрокультура.</a:t>
            </a:r>
            <a:endParaRPr lang="ru-RU" sz="2400" b="1" dirty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Развитие </a:t>
            </a:r>
            <a:r>
              <a:rPr lang="ru-RU" sz="2400" b="1" dirty="0">
                <a:solidFill>
                  <a:schemeClr val="tx1"/>
                </a:solidFill>
              </a:rPr>
              <a:t>агрокультуры обеспечивает сельские поселения новыми рабочими </a:t>
            </a:r>
            <a:r>
              <a:rPr lang="ru-RU" sz="2400" b="1" dirty="0" smtClean="0">
                <a:solidFill>
                  <a:schemeClr val="tx1"/>
                </a:solidFill>
              </a:rPr>
              <a:t>местами.</a:t>
            </a:r>
            <a:endParaRPr lang="ru-RU" sz="2400" b="1" dirty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При </a:t>
            </a:r>
            <a:r>
              <a:rPr lang="ru-RU" sz="2400" b="1" dirty="0">
                <a:solidFill>
                  <a:schemeClr val="tx1"/>
                </a:solidFill>
              </a:rPr>
              <a:t>появлении новых рабочих мест будет развиваться социальная </a:t>
            </a:r>
            <a:r>
              <a:rPr lang="ru-RU" sz="2400" b="1" dirty="0" smtClean="0">
                <a:solidFill>
                  <a:schemeClr val="tx1"/>
                </a:solidFill>
              </a:rPr>
              <a:t>инфраструктура.</a:t>
            </a:r>
            <a:endParaRPr lang="ru-RU" sz="2400" b="1" dirty="0">
              <a:solidFill>
                <a:schemeClr val="tx1"/>
              </a:solidFill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Улучшение </a:t>
            </a:r>
            <a:r>
              <a:rPr lang="ru-RU" sz="2400" b="1" dirty="0">
                <a:solidFill>
                  <a:schemeClr val="tx1"/>
                </a:solidFill>
              </a:rPr>
              <a:t>инфраструктуры, в свою очередь, в не столь отдаленном будущем обеспечит страну новой обширной группой способных подрастающих кадров. Это является существенным вкладом в развитие нашей страны.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629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Задачи: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82881" cy="3880773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Сконструировать  установку для нагрева воды, благодаря которой фермеры и работники экспедиций смогут отапливать свои помещения</a:t>
            </a:r>
          </a:p>
          <a:p>
            <a:r>
              <a:rPr lang="ru-RU" sz="3200" b="1" dirty="0" smtClean="0">
                <a:solidFill>
                  <a:schemeClr val="tx1"/>
                </a:solidFill>
              </a:rPr>
              <a:t>Создать наиболее экологичный вид топлива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Выбор и обоснование проекта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8" y="2160590"/>
            <a:ext cx="7346777" cy="388077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tx1"/>
                </a:solidFill>
              </a:rPr>
              <a:t>Существует множество населенных пунктов, отдаленных от поставщиков электроэнергии. Поэтому подвести к ним электропитание не всегда оказывается возможным. Возникает проблема отопления.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71736" y="1142984"/>
            <a:ext cx="3857652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143240" y="1124206"/>
            <a:ext cx="27146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+mj-lt"/>
                <a:cs typeface="Times New Roman" pitchFamily="18" charset="0"/>
              </a:rPr>
              <a:t>БК «Феникс»</a:t>
            </a:r>
            <a:endParaRPr lang="ru-RU" sz="4000" b="1" dirty="0">
              <a:latin typeface="+mj-lt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2285984" y="3000372"/>
            <a:ext cx="1571636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1500166" y="4214818"/>
            <a:ext cx="2428892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643042" y="4429132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+mj-lt"/>
                <a:cs typeface="Times New Roman" pitchFamily="18" charset="0"/>
              </a:rPr>
              <a:t>Установка</a:t>
            </a:r>
            <a:endParaRPr lang="ru-RU" sz="2400" b="1" dirty="0">
              <a:latin typeface="+mj-lt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143504" y="4214818"/>
            <a:ext cx="2428892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rot="16200000" flipH="1">
            <a:off x="5000628" y="3000372"/>
            <a:ext cx="1571636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43570" y="4429132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+mj-lt"/>
                <a:cs typeface="Times New Roman" pitchFamily="18" charset="0"/>
              </a:rPr>
              <a:t>Топливо</a:t>
            </a:r>
            <a:endParaRPr lang="ru-RU" sz="2400" b="1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6347713" cy="1320800"/>
          </a:xfrm>
        </p:spPr>
        <p:txBody>
          <a:bodyPr>
            <a:normAutofit/>
          </a:bodyPr>
          <a:lstStyle/>
          <a:p>
            <a:r>
              <a:rPr lang="ru-RU" b="1" dirty="0" smtClean="0"/>
              <a:t>Вид используемого топлива</a:t>
            </a:r>
            <a:endParaRPr lang="ru-RU" b="1" dirty="0"/>
          </a:p>
        </p:txBody>
      </p:sp>
      <p:graphicFrame>
        <p:nvGraphicFramePr>
          <p:cNvPr id="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6064920"/>
              </p:ext>
            </p:extLst>
          </p:nvPr>
        </p:nvGraphicFramePr>
        <p:xfrm>
          <a:off x="467544" y="1844824"/>
          <a:ext cx="6954097" cy="396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6347714" cy="1320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Отходы производства </a:t>
            </a:r>
            <a:r>
              <a:rPr lang="ru-RU" b="1" dirty="0" err="1" smtClean="0"/>
              <a:t>биоэтанола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930400"/>
            <a:ext cx="4034408" cy="388077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600" b="1" u="sng" dirty="0" smtClean="0">
                <a:solidFill>
                  <a:schemeClr val="tx1"/>
                </a:solidFill>
              </a:rPr>
              <a:t>Барда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</a:p>
          <a:p>
            <a:endParaRPr lang="ru-RU" sz="36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может служить сырьем для производства корма для животных и других полезных продуктов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355976" y="1988840"/>
            <a:ext cx="3943156" cy="3880773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3600" b="1" u="sng" dirty="0" smtClean="0">
                <a:solidFill>
                  <a:schemeClr val="tx1"/>
                </a:solidFill>
              </a:rPr>
              <a:t>Сивушные масла </a:t>
            </a:r>
          </a:p>
          <a:p>
            <a:pPr marL="0" indent="0">
              <a:buNone/>
            </a:pPr>
            <a:endParaRPr lang="ru-RU" sz="3600" b="1" u="sng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используются в приготовлении эфира уксусной кислоты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Преимущества </a:t>
            </a:r>
            <a:r>
              <a:rPr lang="ru-RU" b="1" dirty="0" err="1" smtClean="0"/>
              <a:t>биоэтанола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598" y="2160590"/>
            <a:ext cx="7562801" cy="3880773"/>
          </a:xfrm>
        </p:spPr>
        <p:txBody>
          <a:bodyPr>
            <a:normAutofit fontScale="85000" lnSpcReduction="1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Высокая теплота сгорания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Малая плотность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Производится из отходов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Отсутствие парниковых газов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Нулевой баланс диоксида углерода</a:t>
            </a:r>
            <a:endParaRPr lang="ru-RU" sz="3600" b="1" dirty="0">
              <a:solidFill>
                <a:schemeClr val="tx1"/>
              </a:solidFill>
            </a:endParaRPr>
          </a:p>
          <a:p>
            <a:r>
              <a:rPr lang="ru-RU" sz="3600" b="1" dirty="0" smtClean="0">
                <a:solidFill>
                  <a:schemeClr val="tx1"/>
                </a:solidFill>
              </a:rPr>
              <a:t>Практически безотходный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Возобновляемый вид топлива</a:t>
            </a:r>
            <a:endParaRPr lang="ru-RU" sz="3600" b="1" dirty="0">
              <a:solidFill>
                <a:schemeClr val="tx1"/>
              </a:solidFill>
            </a:endParaRPr>
          </a:p>
          <a:p>
            <a:endParaRPr lang="ru-RU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1167680"/>
              </p:ext>
            </p:extLst>
          </p:nvPr>
        </p:nvGraphicFramePr>
        <p:xfrm>
          <a:off x="107504" y="1340768"/>
          <a:ext cx="8640960" cy="4770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541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Опыты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Начальная температура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Конечная температура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Увеличение температуры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41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 первой</a:t>
                      </a:r>
                      <a:r>
                        <a:rPr lang="ru-RU" sz="2400" baseline="0" dirty="0" smtClean="0"/>
                        <a:t> моделью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15○С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20,17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○С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5,17</a:t>
                      </a: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○С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1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Со второй</a:t>
                      </a:r>
                      <a:r>
                        <a:rPr lang="ru-RU" sz="2400" baseline="0" dirty="0" smtClean="0"/>
                        <a:t> моделью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15○С</a:t>
                      </a:r>
                      <a:endParaRPr kumimoji="0"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38,78○С</a:t>
                      </a:r>
                      <a:endParaRPr kumimoji="0"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23,78○С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41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 третьей моделью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15○С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42,56○С</a:t>
                      </a:r>
                      <a:endParaRPr kumimoji="0"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27,56○С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410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</a:t>
                      </a:r>
                      <a:r>
                        <a:rPr lang="ru-RU" sz="2400" baseline="0" dirty="0" smtClean="0"/>
                        <a:t> четверто</a:t>
                      </a:r>
                      <a:r>
                        <a:rPr lang="ru-RU" sz="2400" dirty="0" smtClean="0"/>
                        <a:t>й моделью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15○С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42,56○С</a:t>
                      </a:r>
                      <a:endParaRPr kumimoji="0" lang="ru-RU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27,56○С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704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423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апожников\Desktop\Андрей\Самогонка\P10203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980728"/>
            <a:ext cx="3600400" cy="2400266"/>
          </a:xfrm>
          <a:prstGeom prst="rect">
            <a:avLst/>
          </a:prstGeom>
          <a:noFill/>
        </p:spPr>
      </p:pic>
      <p:pic>
        <p:nvPicPr>
          <p:cNvPr id="2051" name="Picture 3" descr="C:\Users\Сапожников\Desktop\Андрей\Самогонка\P10203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980728"/>
            <a:ext cx="3601108" cy="240062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695184" y="500674"/>
            <a:ext cx="1289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Модель 1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60034" y="501032"/>
            <a:ext cx="1289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Модель 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95183" y="3485680"/>
            <a:ext cx="1289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/>
              <a:t>Модель 3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1" t="11512" r="20855" b="5986"/>
          <a:stretch/>
        </p:blipFill>
        <p:spPr>
          <a:xfrm>
            <a:off x="876345" y="3971788"/>
            <a:ext cx="2926809" cy="27359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9262" t="24505" r="5335" b="12253"/>
          <a:stretch/>
        </p:blipFill>
        <p:spPr>
          <a:xfrm>
            <a:off x="5148064" y="3990476"/>
            <a:ext cx="3240360" cy="271772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16138" y="3558633"/>
            <a:ext cx="1176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Модель </a:t>
            </a:r>
            <a:r>
              <a:rPr lang="en-US" dirty="0" smtClean="0"/>
              <a:t>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2775</TotalTime>
  <Words>250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Trebuchet MS</vt:lpstr>
      <vt:lpstr>Wingdings 3</vt:lpstr>
      <vt:lpstr>Грань</vt:lpstr>
      <vt:lpstr>  Методическая разработка Биоэнергетический комплекс «Феникс» </vt:lpstr>
      <vt:lpstr>Задачи:</vt:lpstr>
      <vt:lpstr>Выбор и обоснование проекта</vt:lpstr>
      <vt:lpstr>Презентация PowerPoint</vt:lpstr>
      <vt:lpstr>Вид используемого топлива</vt:lpstr>
      <vt:lpstr>Отходы производства биоэтанола</vt:lpstr>
      <vt:lpstr>Преимущества биоэтанола</vt:lpstr>
      <vt:lpstr>Презентация PowerPoint</vt:lpstr>
      <vt:lpstr>Презентация PowerPoint</vt:lpstr>
      <vt:lpstr>Основными частями модели являются ёмкость объёмом 1 л. и горелка.</vt:lpstr>
      <vt:lpstr>Презентация PowerPoint</vt:lpstr>
      <vt:lpstr>Развитие проекта: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Установка для нагрева воды «КАИ»</dc:title>
  <dc:creator>Сапожников</dc:creator>
  <cp:lastModifiedBy>mihail maximus</cp:lastModifiedBy>
  <cp:revision>96</cp:revision>
  <dcterms:created xsi:type="dcterms:W3CDTF">2011-10-18T13:04:46Z</dcterms:created>
  <dcterms:modified xsi:type="dcterms:W3CDTF">2024-03-26T10:47:37Z</dcterms:modified>
</cp:coreProperties>
</file>